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426" r:id="rId3"/>
    <p:sldId id="444" r:id="rId4"/>
    <p:sldId id="443" r:id="rId5"/>
    <p:sldId id="438" r:id="rId6"/>
    <p:sldId id="440" r:id="rId7"/>
    <p:sldId id="447" r:id="rId8"/>
    <p:sldId id="427" r:id="rId9"/>
    <p:sldId id="458" r:id="rId10"/>
    <p:sldId id="462" r:id="rId11"/>
    <p:sldId id="439" r:id="rId12"/>
    <p:sldId id="441" r:id="rId13"/>
    <p:sldId id="451" r:id="rId14"/>
    <p:sldId id="452" r:id="rId15"/>
    <p:sldId id="449" r:id="rId16"/>
    <p:sldId id="453" r:id="rId17"/>
    <p:sldId id="454" r:id="rId18"/>
    <p:sldId id="455" r:id="rId19"/>
    <p:sldId id="459" r:id="rId20"/>
    <p:sldId id="460" r:id="rId21"/>
    <p:sldId id="446" r:id="rId22"/>
    <p:sldId id="456" r:id="rId23"/>
    <p:sldId id="461" r:id="rId24"/>
    <p:sldId id="448" r:id="rId25"/>
    <p:sldId id="457" r:id="rId26"/>
    <p:sldId id="442" r:id="rId27"/>
    <p:sldId id="437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1"/>
    <a:srgbClr val="FFF9F0"/>
    <a:srgbClr val="FFF9F1"/>
    <a:srgbClr val="FFFAF2"/>
    <a:srgbClr val="FFFCF2"/>
    <a:srgbClr val="FFF7F2"/>
    <a:srgbClr val="FFF6EA"/>
    <a:srgbClr val="FF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3" autoAdjust="0"/>
  </p:normalViewPr>
  <p:slideViewPr>
    <p:cSldViewPr>
      <p:cViewPr varScale="1">
        <p:scale>
          <a:sx n="111" d="100"/>
          <a:sy n="111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391" y="8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0CAFF-2CEB-436A-BBEB-3AC598E0CDE6}" type="datetimeFigureOut">
              <a:rPr lang="en-US" smtClean="0"/>
              <a:t>7/7/18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3B8C2-FC21-47F6-B638-ECA53498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77BC8-A7D5-4AE6-99A0-38DA6DDBE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6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C19B2-D6AC-4BA1-9BBB-91FA7AF3736C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172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Institute for Software Integrated Systems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>Vanderbilt University</a:t>
            </a: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9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0"/>
            <a:ext cx="8229600" cy="1676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8914"/>
            <a:ext cx="1034485" cy="9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3BFD-ED14-4A06-9EF4-6AF2E17B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16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290BE-C468-4858-8F62-955B7A9C2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5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AF4D3-6211-4E48-AC43-EBE273597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4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51232-6507-4A3D-8144-25F013B03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3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5A638-3EC4-421A-AF05-795FC9911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8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48C96-1BED-4233-AD9F-28C4F104D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AE50B-25B9-46EF-84F1-F699343F9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7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3F27A-B3BE-4B2F-9F9D-248829E39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922DD-BC73-4A11-90A7-C19ABC88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9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F66D8-A37D-49EB-9F4F-09365C051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DD1FB-F5A4-48DC-88AF-666DEAFA8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834FB-5256-4EA3-99B1-5D1AFA4D6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08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AC7B09-D912-4F4D-BD19-30AE0183B8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31" name="Picture 10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228600"/>
            <a:ext cx="1019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8914"/>
            <a:ext cx="1034485" cy="917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etsblox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219200"/>
            <a:ext cx="8458200" cy="28194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Maps, Movies and Multi-Player Games: Collaborative Environment to Make Programming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More Engaging</a:t>
            </a:r>
            <a:br>
              <a:rPr lang="en-US" altLang="en-US" sz="2800" b="1" dirty="0" smtClean="0">
                <a:solidFill>
                  <a:srgbClr val="FF0000"/>
                </a:solidFill>
              </a:rPr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400" b="1" dirty="0" smtClean="0"/>
              <a:t>https://netsblox.org</a:t>
            </a:r>
            <a:endParaRPr lang="en-US" altLang="en-US" sz="4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 smtClean="0"/>
              <a:t>Akos </a:t>
            </a:r>
            <a:r>
              <a:rPr lang="en-US" altLang="en-US" sz="2000" b="1" dirty="0" smtClean="0"/>
              <a:t>Ledeczi and Brian </a:t>
            </a:r>
            <a:r>
              <a:rPr lang="en-US" altLang="en-US" sz="2000" b="1" dirty="0" err="1" smtClean="0"/>
              <a:t>Broll</a:t>
            </a:r>
            <a:endParaRPr lang="en-US" alt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akos.ledeczi@vanderbilt.edu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Peter </a:t>
            </a:r>
            <a:r>
              <a:rPr lang="en-US" altLang="en-US" sz="1800" dirty="0" smtClean="0"/>
              <a:t>Volgyesi, Janos Sallai, Hamid </a:t>
            </a:r>
            <a:r>
              <a:rPr lang="en-US" altLang="en-US" sz="1800" dirty="0" err="1" smtClean="0"/>
              <a:t>Zare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Miklos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Maroti</a:t>
            </a:r>
            <a:endParaRPr lang="en-US" altLang="en-US" sz="1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191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 kern="0" dirty="0" smtClean="0"/>
              <a:t>CSTA Conference 2018</a:t>
            </a:r>
          </a:p>
          <a:p>
            <a:r>
              <a:rPr lang="en-US" altLang="en-US" sz="3600" b="1" kern="0" dirty="0" smtClean="0"/>
              <a:t>Workshop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2971800"/>
          </a:xfrm>
        </p:spPr>
        <p:txBody>
          <a:bodyPr/>
          <a:lstStyle/>
          <a:p>
            <a:r>
              <a:rPr lang="en-US" altLang="en-US" sz="2400" dirty="0" smtClean="0"/>
              <a:t>Street view</a:t>
            </a:r>
          </a:p>
          <a:p>
            <a:r>
              <a:rPr lang="en-US" altLang="en-US" sz="2400" dirty="0" smtClean="0"/>
              <a:t>Movie cast pictures</a:t>
            </a:r>
          </a:p>
          <a:p>
            <a:r>
              <a:rPr lang="en-US" altLang="en-US" sz="2400" dirty="0" smtClean="0"/>
              <a:t>Charting</a:t>
            </a:r>
          </a:p>
          <a:p>
            <a:r>
              <a:rPr lang="en-US" altLang="en-US" sz="2400" dirty="0" smtClean="0"/>
              <a:t>Earthquake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483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Message Passing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762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8B06C0C-166E-4093-91E0-05866614FE8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5117"/>
            <a:ext cx="7239000" cy="5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1"/>
          <p:cNvSpPr txBox="1">
            <a:spLocks/>
          </p:cNvSpPr>
          <p:nvPr/>
        </p:nvSpPr>
        <p:spPr bwMode="auto">
          <a:xfrm>
            <a:off x="381000" y="1524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Similar to Events 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in </a:t>
            </a: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Snap!</a:t>
            </a:r>
          </a:p>
          <a:p>
            <a:pPr lvl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Carry data</a:t>
            </a:r>
          </a:p>
          <a:p>
            <a:pPr lvl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Can go from one computer to another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486" name="Content Placeholder 1"/>
          <p:cNvSpPr txBox="1">
            <a:spLocks/>
          </p:cNvSpPr>
          <p:nvPr/>
        </p:nvSpPr>
        <p:spPr bwMode="auto">
          <a:xfrm>
            <a:off x="381000" y="2909047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Messages in </a:t>
            </a:r>
            <a:r>
              <a:rPr lang="en-US" altLang="en-US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NetsBlox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20487" name="Content Placeholder 1"/>
          <p:cNvSpPr txBox="1">
            <a:spLocks/>
          </p:cNvSpPr>
          <p:nvPr/>
        </p:nvSpPr>
        <p:spPr bwMode="auto">
          <a:xfrm>
            <a:off x="381000" y="4585447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Message type editor:</a:t>
            </a:r>
          </a:p>
        </p:txBody>
      </p:sp>
      <p:pic>
        <p:nvPicPr>
          <p:cNvPr id="204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49800"/>
            <a:ext cx="3505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7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Room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5105400"/>
          </a:xfrm>
        </p:spPr>
        <p:txBody>
          <a:bodyPr/>
          <a:lstStyle/>
          <a:p>
            <a:r>
              <a:rPr lang="en-US" altLang="en-US" sz="2400" dirty="0" smtClean="0"/>
              <a:t>Set of roles/clients participating in the distributed application</a:t>
            </a:r>
          </a:p>
          <a:p>
            <a:r>
              <a:rPr lang="en-US" altLang="en-US" sz="2400" dirty="0" smtClean="0"/>
              <a:t>Each role has its own set of sprites, stage and scripts</a:t>
            </a:r>
          </a:p>
          <a:p>
            <a:r>
              <a:rPr lang="en-US" altLang="en-US" sz="2400" dirty="0" smtClean="0"/>
              <a:t>The owner invites other users to participate by “playing” a given role</a:t>
            </a:r>
          </a:p>
          <a:p>
            <a:r>
              <a:rPr lang="en-US" altLang="en-US" sz="2400" dirty="0" smtClean="0"/>
              <a:t>Messages can be sent to these </a:t>
            </a:r>
            <a:r>
              <a:rPr lang="en-US" altLang="en-US" sz="2400" dirty="0" smtClean="0"/>
              <a:t>users (i.e., roles)</a:t>
            </a:r>
            <a:endParaRPr lang="en-US" altLang="en-US" sz="2400" dirty="0" smtClean="0"/>
          </a:p>
          <a:p>
            <a:r>
              <a:rPr lang="en-US" altLang="en-US" sz="2400" dirty="0" smtClean="0"/>
              <a:t>A new instance of the room is created for every new run of the application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D4261E-B1A9-4BBA-A71D-A6B1EF5D7FD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Screen Shot 2018-07-07 at 11.1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419600" cy="3769431"/>
          </a:xfrm>
          <a:prstGeom prst="rect">
            <a:avLst/>
          </a:prstGeom>
        </p:spPr>
      </p:pic>
      <p:pic>
        <p:nvPicPr>
          <p:cNvPr id="3" name="Picture 2" descr="Screen Shot 2018-07-07 at 11.2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43891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Addressing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3886200"/>
          </a:xfrm>
        </p:spPr>
        <p:txBody>
          <a:bodyPr/>
          <a:lstStyle/>
          <a:p>
            <a:r>
              <a:rPr lang="en-US" altLang="en-US" sz="2000" dirty="0" smtClean="0"/>
              <a:t>Local:</a:t>
            </a:r>
          </a:p>
          <a:p>
            <a:pPr lvl="1"/>
            <a:r>
              <a:rPr lang="en-US" altLang="en-US" sz="1800" dirty="0" smtClean="0"/>
              <a:t>Within the same Room using simply the role name</a:t>
            </a:r>
          </a:p>
          <a:p>
            <a:pPr lvl="1"/>
            <a:r>
              <a:rPr lang="en-US" altLang="en-US" sz="1800" dirty="0" smtClean="0"/>
              <a:t>Similar to calling the extension within your organization (no need for the entire phone number, area code, country code)</a:t>
            </a:r>
          </a:p>
          <a:p>
            <a:r>
              <a:rPr lang="en-US" altLang="en-US" sz="2000" dirty="0" smtClean="0"/>
              <a:t>Global:</a:t>
            </a:r>
          </a:p>
          <a:p>
            <a:pPr lvl="1"/>
            <a:r>
              <a:rPr lang="en-US" altLang="en-US" sz="1800" dirty="0" smtClean="0"/>
              <a:t>How to send a message to any </a:t>
            </a:r>
            <a:r>
              <a:rPr lang="en-US" altLang="en-US" sz="1800" dirty="0" err="1" smtClean="0"/>
              <a:t>NetsBlox</a:t>
            </a:r>
            <a:r>
              <a:rPr lang="en-US" altLang="en-US" sz="1800" dirty="0" smtClean="0"/>
              <a:t> application?</a:t>
            </a:r>
          </a:p>
          <a:p>
            <a:pPr lvl="1"/>
            <a:r>
              <a:rPr lang="en-US" altLang="en-US" sz="1800" dirty="0" smtClean="0"/>
              <a:t>Need globally unique address:</a:t>
            </a:r>
          </a:p>
          <a:p>
            <a:pPr lvl="2"/>
            <a:r>
              <a:rPr lang="en-US" altLang="en-US" sz="2000" dirty="0" err="1" smtClean="0">
                <a:solidFill>
                  <a:srgbClr val="FF0000"/>
                </a:solidFill>
              </a:rPr>
              <a:t>rolename@projectname@username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2"/>
            <a:r>
              <a:rPr lang="en-US" altLang="en-US" sz="1800" dirty="0" smtClean="0"/>
              <a:t>Called “public role ID”</a:t>
            </a:r>
          </a:p>
          <a:p>
            <a:pPr lvl="1"/>
            <a:r>
              <a:rPr lang="en-US" altLang="en-US" sz="1800" dirty="0" smtClean="0"/>
              <a:t>Similar to phone calls: country code, area code, number</a:t>
            </a:r>
          </a:p>
          <a:p>
            <a:pPr lvl="1"/>
            <a:r>
              <a:rPr lang="en-US" altLang="en-US" sz="1800" dirty="0" smtClean="0"/>
              <a:t>Helper RPC returns your own public role ID:</a:t>
            </a:r>
            <a:endParaRPr lang="en-US" altLang="en-US" sz="180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400800"/>
            <a:ext cx="762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D4261E-B1A9-4BBA-A71D-A6B1EF5D7FD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Screen Shot 2018-07-07 at 11.2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0"/>
            <a:ext cx="7061200" cy="10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Texting App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2971800"/>
          </a:xfrm>
        </p:spPr>
        <p:txBody>
          <a:bodyPr/>
          <a:lstStyle/>
          <a:p>
            <a:r>
              <a:rPr lang="en-US" altLang="en-US" sz="2400" dirty="0" smtClean="0"/>
              <a:t>Two different </a:t>
            </a:r>
            <a:r>
              <a:rPr lang="en-US" altLang="en-US" sz="2400" dirty="0" err="1" smtClean="0"/>
              <a:t>NetsBlox</a:t>
            </a:r>
            <a:r>
              <a:rPr lang="en-US" altLang="en-US" sz="2400" dirty="0" smtClean="0"/>
              <a:t> programs:</a:t>
            </a:r>
          </a:p>
          <a:p>
            <a:r>
              <a:rPr lang="en-US" altLang="en-US" sz="2400" dirty="0" smtClean="0"/>
              <a:t>Server: </a:t>
            </a:r>
          </a:p>
          <a:p>
            <a:pPr lvl="1"/>
            <a:r>
              <a:rPr lang="en-US" altLang="en-US" sz="1800" dirty="0"/>
              <a:t>R</a:t>
            </a:r>
            <a:r>
              <a:rPr lang="en-US" altLang="en-US" sz="1800" dirty="0" smtClean="0"/>
              <a:t>unning on my laptop and shown on the projector</a:t>
            </a:r>
          </a:p>
          <a:p>
            <a:pPr lvl="1"/>
            <a:r>
              <a:rPr lang="en-US" altLang="en-US" sz="1800" dirty="0" smtClean="0"/>
              <a:t>Accepts and displays messages received</a:t>
            </a:r>
          </a:p>
          <a:p>
            <a:r>
              <a:rPr lang="en-US" altLang="en-US" sz="2400" dirty="0" smtClean="0"/>
              <a:t>Client:</a:t>
            </a:r>
          </a:p>
          <a:p>
            <a:pPr lvl="1"/>
            <a:r>
              <a:rPr lang="en-US" altLang="en-US" sz="1800" dirty="0" smtClean="0"/>
              <a:t>Running on your laptop</a:t>
            </a:r>
          </a:p>
          <a:p>
            <a:pPr lvl="1"/>
            <a:r>
              <a:rPr lang="en-US" altLang="en-US" sz="1800" dirty="0" smtClean="0"/>
              <a:t>Sends text messages to the server</a:t>
            </a:r>
          </a:p>
          <a:p>
            <a:pPr lvl="1"/>
            <a:endParaRPr lang="en-US" altLang="en-US" sz="180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762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D4261E-B1A9-4BBA-A71D-A6B1EF5D7FD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962400"/>
            <a:ext cx="1219200" cy="1044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86400"/>
            <a:ext cx="1219200" cy="104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486400"/>
            <a:ext cx="1219200" cy="1044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486400"/>
            <a:ext cx="1219200" cy="1044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486400"/>
            <a:ext cx="1219200" cy="104488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9" idx="0"/>
            <a:endCxn id="2" idx="2"/>
          </p:cNvCxnSpPr>
          <p:nvPr/>
        </p:nvCxnSpPr>
        <p:spPr bwMode="auto">
          <a:xfrm flipV="1">
            <a:off x="3505200" y="5007284"/>
            <a:ext cx="1066800" cy="479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0"/>
            <a:endCxn id="2" idx="2"/>
          </p:cNvCxnSpPr>
          <p:nvPr/>
        </p:nvCxnSpPr>
        <p:spPr bwMode="auto">
          <a:xfrm flipV="1">
            <a:off x="1219200" y="5007284"/>
            <a:ext cx="3352800" cy="479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>
            <a:stCxn id="2" idx="2"/>
            <a:endCxn id="8" idx="0"/>
          </p:cNvCxnSpPr>
          <p:nvPr/>
        </p:nvCxnSpPr>
        <p:spPr bwMode="auto">
          <a:xfrm>
            <a:off x="4572000" y="5007284"/>
            <a:ext cx="1219200" cy="479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>
            <a:stCxn id="2" idx="2"/>
            <a:endCxn id="7" idx="0"/>
          </p:cNvCxnSpPr>
          <p:nvPr/>
        </p:nvCxnSpPr>
        <p:spPr bwMode="auto">
          <a:xfrm>
            <a:off x="4572000" y="5007284"/>
            <a:ext cx="3505200" cy="479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05400" y="4038600"/>
            <a:ext cx="90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Server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6324600"/>
            <a:ext cx="93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Clients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23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Let’s Get to Work!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67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8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Chat Room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r>
              <a:rPr lang="en-US" altLang="en-US" sz="2400" dirty="0" smtClean="0"/>
              <a:t>Server: </a:t>
            </a:r>
          </a:p>
          <a:p>
            <a:pPr lvl="1"/>
            <a:r>
              <a:rPr lang="en-US" altLang="en-US" sz="1800" dirty="0"/>
              <a:t>R</a:t>
            </a:r>
            <a:r>
              <a:rPr lang="en-US" altLang="en-US" sz="1800" dirty="0" smtClean="0"/>
              <a:t>unning on my laptop and shown on the projector</a:t>
            </a:r>
          </a:p>
          <a:p>
            <a:pPr lvl="1"/>
            <a:r>
              <a:rPr lang="en-US" altLang="en-US" sz="1800" dirty="0" smtClean="0"/>
              <a:t>Accepts and registers clients</a:t>
            </a:r>
          </a:p>
          <a:p>
            <a:pPr lvl="1"/>
            <a:r>
              <a:rPr lang="en-US" altLang="en-US" sz="1800" dirty="0" smtClean="0"/>
              <a:t>Accepts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and displays messages and sends them to all registered clients</a:t>
            </a:r>
          </a:p>
          <a:p>
            <a:r>
              <a:rPr lang="en-US" altLang="en-US" sz="2400" dirty="0" smtClean="0"/>
              <a:t>Client:</a:t>
            </a:r>
          </a:p>
          <a:p>
            <a:pPr lvl="1"/>
            <a:r>
              <a:rPr lang="en-US" altLang="en-US" sz="1800" dirty="0" smtClean="0"/>
              <a:t>Running on your laptop</a:t>
            </a:r>
          </a:p>
          <a:p>
            <a:pPr lvl="1"/>
            <a:r>
              <a:rPr lang="en-US" altLang="en-US" sz="1800" dirty="0" smtClean="0"/>
              <a:t>Sends text messages to the server</a:t>
            </a:r>
          </a:p>
          <a:p>
            <a:pPr lvl="1"/>
            <a:r>
              <a:rPr lang="en-US" altLang="en-US" sz="1800" dirty="0" smtClean="0"/>
              <a:t>Accepts and displays text messages from the server</a:t>
            </a:r>
          </a:p>
          <a:p>
            <a:r>
              <a:rPr lang="en-US" altLang="en-US" sz="2200" dirty="0" smtClean="0"/>
              <a:t>Need to agree on a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Communication Protocol</a:t>
            </a:r>
            <a:r>
              <a:rPr lang="en-US" altLang="en-US" sz="2200" dirty="0" smtClean="0"/>
              <a:t>:</a:t>
            </a:r>
          </a:p>
          <a:p>
            <a:pPr lvl="1"/>
            <a:r>
              <a:rPr lang="en-US" altLang="en-US" sz="1800" dirty="0" smtClean="0"/>
              <a:t>Message types</a:t>
            </a:r>
          </a:p>
          <a:p>
            <a:pPr lvl="1"/>
            <a:r>
              <a:rPr lang="en-US" altLang="en-US" sz="1800" dirty="0" smtClean="0"/>
              <a:t>Order of messages</a:t>
            </a:r>
          </a:p>
          <a:p>
            <a:pPr marL="0" indent="0">
              <a:buNone/>
            </a:pPr>
            <a:r>
              <a:rPr lang="en-US" altLang="en-US" sz="2200" dirty="0" smtClean="0"/>
              <a:t>Chat room protocol: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/>
              <a:t>Client sends its own address (public role id) to the server: connect message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/>
              <a:t>Client sends text message to the server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 smtClean="0"/>
              <a:t>Server broadcasts received text message to every registered client</a:t>
            </a:r>
          </a:p>
          <a:p>
            <a:pPr lvl="1"/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9843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Chat Room Message Types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2971800"/>
          </a:xfrm>
        </p:spPr>
        <p:txBody>
          <a:bodyPr/>
          <a:lstStyle/>
          <a:p>
            <a:r>
              <a:rPr lang="en-US" altLang="en-US" sz="2400" dirty="0" smtClean="0"/>
              <a:t>Connect message</a:t>
            </a:r>
          </a:p>
          <a:p>
            <a:pPr lvl="1"/>
            <a:r>
              <a:rPr lang="en-US" altLang="en-US" sz="2000" dirty="0" smtClean="0"/>
              <a:t>Name: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connect</a:t>
            </a:r>
          </a:p>
          <a:p>
            <a:pPr lvl="1"/>
            <a:r>
              <a:rPr lang="en-US" altLang="en-US" sz="2000" dirty="0" smtClean="0"/>
              <a:t>Field: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address</a:t>
            </a:r>
          </a:p>
          <a:p>
            <a:r>
              <a:rPr lang="en-US" altLang="en-US" sz="2400" dirty="0" smtClean="0"/>
              <a:t>Chat message</a:t>
            </a:r>
          </a:p>
          <a:p>
            <a:pPr lvl="1"/>
            <a:r>
              <a:rPr lang="en-US" altLang="en-US" sz="2000" dirty="0" smtClean="0"/>
              <a:t>Name: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chat</a:t>
            </a:r>
          </a:p>
          <a:p>
            <a:pPr lvl="1"/>
            <a:r>
              <a:rPr lang="en-US" altLang="en-US" sz="2000" dirty="0" smtClean="0"/>
              <a:t>Fields: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sender</a:t>
            </a:r>
            <a:r>
              <a:rPr lang="en-US" altLang="en-US" sz="2000" dirty="0" smtClean="0"/>
              <a:t>  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txt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 smtClean="0"/>
              <a:t>Names have to match perfectly!!! </a:t>
            </a:r>
          </a:p>
          <a:p>
            <a:r>
              <a:rPr lang="en-US" altLang="en-US" sz="2400" dirty="0" smtClean="0"/>
              <a:t>Capitalization matters!!!</a:t>
            </a:r>
          </a:p>
          <a:p>
            <a:r>
              <a:rPr lang="en-US" altLang="en-US" sz="2400" b="1" dirty="0"/>
              <a:t>c</a:t>
            </a:r>
            <a:r>
              <a:rPr lang="en-US" altLang="en-US" sz="2400" b="1" dirty="0" smtClean="0"/>
              <a:t>onnect</a:t>
            </a:r>
            <a:r>
              <a:rPr lang="en-US" altLang="en-US" sz="2400" dirty="0" smtClean="0"/>
              <a:t> message contains the client’s public role id, so that the server can send messages to the client</a:t>
            </a:r>
          </a:p>
          <a:p>
            <a:r>
              <a:rPr lang="en-US" altLang="en-US" sz="2400" b="1" dirty="0"/>
              <a:t>c</a:t>
            </a:r>
            <a:r>
              <a:rPr lang="en-US" altLang="en-US" sz="2400" b="1" dirty="0" smtClean="0"/>
              <a:t>hat</a:t>
            </a:r>
            <a:r>
              <a:rPr lang="en-US" altLang="en-US" sz="2400" dirty="0" smtClean="0"/>
              <a:t> message sender field should be simply your name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732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Let’s Get to Work!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67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NetsBlox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IDEA: </a:t>
            </a:r>
          </a:p>
          <a:p>
            <a:pPr lvl="1"/>
            <a:r>
              <a:rPr lang="en-US" altLang="en-US" sz="2000" dirty="0" smtClean="0"/>
              <a:t>Add distributed programming capabilities to Snap!</a:t>
            </a:r>
          </a:p>
          <a:p>
            <a:r>
              <a:rPr lang="en-US" altLang="en-US" sz="2400" dirty="0" smtClean="0"/>
              <a:t>Why?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The </a:t>
            </a:r>
            <a:r>
              <a:rPr lang="en-US" altLang="en-US" sz="2000" dirty="0">
                <a:sym typeface="Wingdings" panose="05000000000000000000" pitchFamily="2" charset="2"/>
              </a:rPr>
              <a:t>majority of computer applications we interact with </a:t>
            </a:r>
            <a:r>
              <a:rPr lang="en-US" altLang="en-US" sz="2000" dirty="0" smtClean="0">
                <a:sym typeface="Wingdings" panose="05000000000000000000" pitchFamily="2" charset="2"/>
              </a:rPr>
              <a:t>are distributed</a:t>
            </a:r>
            <a:r>
              <a:rPr lang="en-US" altLang="en-US" sz="2000" dirty="0">
                <a:sym typeface="Wingdings" panose="05000000000000000000" pitchFamily="2" charset="2"/>
              </a:rPr>
              <a:t>/</a:t>
            </a:r>
            <a:r>
              <a:rPr lang="en-US" altLang="en-US" sz="2000" dirty="0" smtClean="0">
                <a:sym typeface="Wingdings" panose="05000000000000000000" pitchFamily="2" charset="2"/>
              </a:rPr>
              <a:t>networked, so why not learn the basics?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Increased motivation for high schools students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Combine CS with other STEM disciplines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Enhance collaboration</a:t>
            </a:r>
          </a:p>
          <a:p>
            <a:pPr lvl="1"/>
            <a:r>
              <a:rPr lang="en-US" altLang="en-US" sz="2000" dirty="0"/>
              <a:t>Cool </a:t>
            </a:r>
            <a:r>
              <a:rPr lang="en-US" altLang="en-US" sz="2000" dirty="0">
                <a:sym typeface="Wingdings" panose="05000000000000000000" pitchFamily="2" charset="2"/>
              </a:rPr>
              <a:t>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What does it enable?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Multi-player games and other distributed programs like chat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Access to the wealth of STEAM data on the Internet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Collaboration: pair programming, group projects, etc. 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Collaborative </a:t>
            </a:r>
            <a:r>
              <a:rPr lang="en-US" altLang="en-US" sz="2000" dirty="0" smtClean="0">
                <a:sym typeface="Wingdings" panose="05000000000000000000" pitchFamily="2" charset="2"/>
              </a:rPr>
              <a:t>robotics and hands-on cyber security education</a:t>
            </a:r>
            <a:endParaRPr lang="en-US" alt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3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Multi-Player 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10600" cy="2971800"/>
          </a:xfrm>
        </p:spPr>
        <p:txBody>
          <a:bodyPr/>
          <a:lstStyle/>
          <a:p>
            <a:r>
              <a:rPr lang="en-US" altLang="en-US" sz="2400" dirty="0" smtClean="0"/>
              <a:t>Dice</a:t>
            </a:r>
          </a:p>
          <a:p>
            <a:r>
              <a:rPr lang="en-US" altLang="en-US" sz="2400" dirty="0" smtClean="0"/>
              <a:t>Turn-based game: 21 pebbles</a:t>
            </a:r>
          </a:p>
          <a:p>
            <a:r>
              <a:rPr lang="en-US" altLang="en-US" sz="2400" dirty="0" smtClean="0"/>
              <a:t>Shared whiteboard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11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90" y="2410648"/>
            <a:ext cx="7187056" cy="27225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21163" y="2139837"/>
            <a:ext cx="7581509" cy="3581401"/>
            <a:chOff x="769327" y="-1"/>
            <a:chExt cx="6386146" cy="30167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27" y="0"/>
              <a:ext cx="3345473" cy="30167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-1"/>
              <a:ext cx="3345473" cy="301672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7" y="1778300"/>
            <a:ext cx="4983120" cy="456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74" y="2002201"/>
            <a:ext cx="4494045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2" y="1775925"/>
            <a:ext cx="4809331" cy="4403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3" y="1883365"/>
            <a:ext cx="7440754" cy="41886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And many </a:t>
            </a:r>
            <a:r>
              <a:rPr lang="en-US" altLang="en-US" sz="2800" dirty="0" smtClean="0"/>
              <a:t>more distributed apps…</a:t>
            </a:r>
            <a:endParaRPr lang="en-US" altLang="en-US" sz="2800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E3F6072-9F9A-4B05-8755-EBED13C3F030}" type="slidenum">
              <a:rPr lang="en-US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0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Robotics with a Difference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2971800"/>
          </a:xfrm>
        </p:spPr>
        <p:txBody>
          <a:bodyPr/>
          <a:lstStyle/>
          <a:p>
            <a:r>
              <a:rPr lang="en-US" altLang="en-US" sz="2300" dirty="0" err="1" smtClean="0"/>
              <a:t>NetsBlox</a:t>
            </a:r>
            <a:r>
              <a:rPr lang="en-US" altLang="en-US" sz="2300" dirty="0" smtClean="0"/>
              <a:t> program runs in the browser</a:t>
            </a:r>
          </a:p>
          <a:p>
            <a:r>
              <a:rPr lang="en-US" altLang="en-US" sz="2300" dirty="0" smtClean="0"/>
              <a:t>Uses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RPCs</a:t>
            </a:r>
            <a:r>
              <a:rPr lang="en-US" altLang="en-US" sz="2300" dirty="0" smtClean="0">
                <a:solidFill>
                  <a:srgbClr val="FF0000"/>
                </a:solidFill>
              </a:rPr>
              <a:t> </a:t>
            </a:r>
            <a:r>
              <a:rPr lang="en-US" altLang="en-US" sz="2300" dirty="0" smtClean="0"/>
              <a:t>to control the robots via </a:t>
            </a:r>
            <a:r>
              <a:rPr lang="en-US" altLang="en-US" sz="2300" dirty="0" err="1" smtClean="0"/>
              <a:t>WiFi</a:t>
            </a:r>
            <a:endParaRPr lang="en-US" altLang="en-US" sz="2300" dirty="0" smtClean="0"/>
          </a:p>
          <a:p>
            <a:r>
              <a:rPr lang="en-US" altLang="en-US" sz="2300" dirty="0" smtClean="0"/>
              <a:t>No wires, no need to download the program: </a:t>
            </a:r>
            <a:r>
              <a:rPr lang="en-US" altLang="en-US" sz="2300" dirty="0"/>
              <a:t>j</a:t>
            </a:r>
            <a:r>
              <a:rPr lang="en-US" altLang="en-US" sz="2300" dirty="0" smtClean="0"/>
              <a:t>ust like programming a sprite</a:t>
            </a:r>
          </a:p>
          <a:p>
            <a:r>
              <a:rPr lang="en-US" altLang="en-US" sz="2300" dirty="0" smtClean="0"/>
              <a:t>Robot sends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messages</a:t>
            </a:r>
            <a:r>
              <a:rPr lang="en-US" altLang="en-US" sz="2300" dirty="0" smtClean="0">
                <a:solidFill>
                  <a:srgbClr val="FF0000"/>
                </a:solidFill>
              </a:rPr>
              <a:t> </a:t>
            </a:r>
            <a:r>
              <a:rPr lang="en-US" altLang="en-US" sz="2300" dirty="0" smtClean="0"/>
              <a:t>back with sensor values</a:t>
            </a:r>
          </a:p>
          <a:p>
            <a:r>
              <a:rPr lang="en-US" altLang="en-US" sz="2300" dirty="0" smtClean="0"/>
              <a:t>Programs can coordinate with messages: communicating robot teams</a:t>
            </a:r>
          </a:p>
          <a:p>
            <a:r>
              <a:rPr lang="en-US" altLang="en-US" sz="2300" dirty="0" smtClean="0"/>
              <a:t>Robot commands are sent in the clear, can be overheard: Various cyber attacks and cyber defense techniques can be taught in a hands-on manner.</a:t>
            </a:r>
          </a:p>
          <a:p>
            <a:r>
              <a:rPr lang="en-US" altLang="en-US" sz="2300" dirty="0" smtClean="0"/>
              <a:t>Robot driving competition where other students are allowed to cyber attack the current racer</a:t>
            </a:r>
            <a:endParaRPr lang="en-US" altLang="en-US" sz="2300" dirty="0"/>
          </a:p>
          <a:p>
            <a:r>
              <a:rPr lang="en-US" altLang="en-US" sz="2300" dirty="0" smtClean="0"/>
              <a:t>Two summer camps last month: level of engagement was off the charts</a:t>
            </a:r>
          </a:p>
          <a:p>
            <a:pPr lvl="1"/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7323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057400"/>
            <a:ext cx="809595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6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Supported Services and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434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400" b="1" dirty="0" smtClean="0">
                <a:sym typeface="Wingdings" panose="05000000000000000000" pitchFamily="2" charset="2"/>
              </a:rPr>
              <a:t>STEAM RPCs:</a:t>
            </a:r>
          </a:p>
          <a:p>
            <a:r>
              <a:rPr lang="en-US" altLang="en-US" sz="1400" dirty="0" smtClean="0">
                <a:sym typeface="Wingdings" panose="05000000000000000000" pitchFamily="2" charset="2"/>
              </a:rPr>
              <a:t>Google </a:t>
            </a:r>
            <a:r>
              <a:rPr lang="en-US" altLang="en-US" sz="1400" dirty="0">
                <a:sym typeface="Wingdings" panose="05000000000000000000" pitchFamily="2" charset="2"/>
              </a:rPr>
              <a:t>Maps (global</a:t>
            </a:r>
            <a:r>
              <a:rPr lang="en-US" altLang="en-US" sz="1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en-US" sz="1400" dirty="0" smtClean="0">
                <a:sym typeface="Wingdings" panose="05000000000000000000" pitchFamily="2" charset="2"/>
              </a:rPr>
              <a:t>Google Street View (global)</a:t>
            </a:r>
            <a:endParaRPr lang="en-US" altLang="en-US" sz="1400" dirty="0">
              <a:sym typeface="Wingdings" panose="05000000000000000000" pitchFamily="2" charset="2"/>
            </a:endParaRPr>
          </a:p>
          <a:p>
            <a:r>
              <a:rPr lang="en-US" altLang="en-US" sz="1400" dirty="0">
                <a:sym typeface="Wingdings" panose="05000000000000000000" pitchFamily="2" charset="2"/>
              </a:rPr>
              <a:t>Geolocation Services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USGS Earthquake Data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Current Weather Conditions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US Air Quality Information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Traffic Data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Sloan Digital Sky Survey</a:t>
            </a:r>
          </a:p>
          <a:p>
            <a:r>
              <a:rPr lang="en-US" altLang="en-US" sz="1400" dirty="0" err="1">
                <a:sym typeface="Wingdings" panose="05000000000000000000" pitchFamily="2" charset="2"/>
              </a:rPr>
              <a:t>ThingSpeak</a:t>
            </a:r>
            <a:r>
              <a:rPr lang="en-US" altLang="en-US" sz="1400" dirty="0">
                <a:sym typeface="Wingdings" panose="05000000000000000000" pitchFamily="2" charset="2"/>
              </a:rPr>
              <a:t> </a:t>
            </a:r>
            <a:r>
              <a:rPr lang="en-US" altLang="en-US" sz="1400" dirty="0" err="1">
                <a:sym typeface="Wingdings" panose="05000000000000000000" pitchFamily="2" charset="2"/>
              </a:rPr>
              <a:t>IoT</a:t>
            </a:r>
            <a:r>
              <a:rPr lang="en-US" altLang="en-US" sz="1400" dirty="0">
                <a:sym typeface="Wingdings" panose="05000000000000000000" pitchFamily="2" charset="2"/>
              </a:rPr>
              <a:t> Database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Water Watch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2017 Solar Eclipse Path and Temperature Data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Charting</a:t>
            </a:r>
          </a:p>
          <a:p>
            <a:r>
              <a:rPr lang="en-US" altLang="en-US" sz="1400" dirty="0" err="1">
                <a:sym typeface="Wingdings" panose="05000000000000000000" pitchFamily="2" charset="2"/>
              </a:rPr>
              <a:t>Pixabay</a:t>
            </a:r>
            <a:r>
              <a:rPr lang="en-US" altLang="en-US" sz="1400" dirty="0">
                <a:sym typeface="Wingdings" panose="05000000000000000000" pitchFamily="2" charset="2"/>
              </a:rPr>
              <a:t> Image Database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Google Trends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Twitter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The Movie Database (global)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Stock quotes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British Museum Collection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Trivia</a:t>
            </a:r>
          </a:p>
          <a:p>
            <a:r>
              <a:rPr lang="en-US" altLang="en-US" sz="1400" dirty="0">
                <a:sym typeface="Wingdings" panose="05000000000000000000" pitchFamily="2" charset="2"/>
              </a:rPr>
              <a:t>Key-Value Store</a:t>
            </a:r>
          </a:p>
          <a:p>
            <a:endParaRPr lang="en-US" altLang="en-US" sz="14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1219200"/>
            <a:ext cx="388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400" b="1" kern="0" dirty="0" smtClean="0">
                <a:sym typeface="Wingdings" panose="05000000000000000000" pitchFamily="2" charset="2"/>
              </a:rPr>
              <a:t>Game RPCs: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N </a:t>
            </a:r>
            <a:r>
              <a:rPr lang="en-US" altLang="en-US" sz="1400" kern="0" dirty="0">
                <a:sym typeface="Wingdings" panose="05000000000000000000" pitchFamily="2" charset="2"/>
              </a:rPr>
              <a:t>Player Game</a:t>
            </a:r>
          </a:p>
          <a:p>
            <a:r>
              <a:rPr lang="en-US" altLang="en-US" sz="1400" kern="0" dirty="0">
                <a:sym typeface="Wingdings" panose="05000000000000000000" pitchFamily="2" charset="2"/>
              </a:rPr>
              <a:t>Connect N</a:t>
            </a:r>
          </a:p>
          <a:p>
            <a:r>
              <a:rPr lang="en-US" altLang="en-US" sz="1400" kern="0" dirty="0">
                <a:sym typeface="Wingdings" panose="05000000000000000000" pitchFamily="2" charset="2"/>
              </a:rPr>
              <a:t>Battleship</a:t>
            </a:r>
          </a:p>
          <a:p>
            <a:r>
              <a:rPr lang="en-US" altLang="en-US" sz="1400" kern="0" dirty="0">
                <a:sym typeface="Wingdings" panose="05000000000000000000" pitchFamily="2" charset="2"/>
              </a:rPr>
              <a:t>Hangman</a:t>
            </a:r>
          </a:p>
          <a:p>
            <a:r>
              <a:rPr lang="en-US" altLang="en-US" sz="1400" kern="0" dirty="0">
                <a:sym typeface="Wingdings" panose="05000000000000000000" pitchFamily="2" charset="2"/>
              </a:rPr>
              <a:t>Twenty Questions</a:t>
            </a:r>
          </a:p>
          <a:p>
            <a:endParaRPr lang="en-US" altLang="en-US" sz="1400" kern="0" dirty="0" smtClean="0">
              <a:sym typeface="Wingdings" panose="05000000000000000000" pitchFamily="2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9200" y="3646768"/>
            <a:ext cx="3886200" cy="8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400" b="1" kern="0" dirty="0" smtClean="0">
                <a:sym typeface="Wingdings" panose="05000000000000000000" pitchFamily="2" charset="2"/>
              </a:rPr>
              <a:t>RPCs to Access to Physical Devices: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Robot API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Robot API with Cybersecurity Emphasis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5312335"/>
            <a:ext cx="388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400" b="1" kern="0" dirty="0" smtClean="0">
                <a:sym typeface="Wingdings" panose="05000000000000000000" pitchFamily="2" charset="2"/>
              </a:rPr>
              <a:t>Features: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Online Collaborative Editing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Unlimited undo/redo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Replay entire history of project</a:t>
            </a:r>
          </a:p>
          <a:p>
            <a:r>
              <a:rPr lang="en-US" altLang="en-US" sz="1400" kern="0" dirty="0" smtClean="0">
                <a:sym typeface="Wingdings" panose="05000000000000000000" pitchFamily="2" charset="2"/>
              </a:rPr>
              <a:t>Network message debugger</a:t>
            </a:r>
          </a:p>
        </p:txBody>
      </p:sp>
    </p:spTree>
    <p:extLst>
      <p:ext uri="{BB962C8B-B14F-4D97-AF65-F5344CB8AC3E}">
        <p14:creationId xmlns:p14="http://schemas.microsoft.com/office/powerpoint/2010/main" val="23727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Beauty and Joy of Computing</a:t>
            </a:r>
            <a:endParaRPr lang="en-US" alt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495800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ntroductory </a:t>
            </a:r>
            <a:r>
              <a:rPr lang="en-US" sz="2000" dirty="0"/>
              <a:t>computer science curriculum developed at the University of California, Berkeley, intended for non-CS majors at the high school junior through undergraduate freshman level. </a:t>
            </a:r>
            <a:endParaRPr lang="en-US" sz="2000" dirty="0" smtClean="0"/>
          </a:p>
          <a:p>
            <a:r>
              <a:rPr lang="en-US" sz="2000" dirty="0" smtClean="0"/>
              <a:t>Uses Snap!</a:t>
            </a:r>
          </a:p>
          <a:p>
            <a:r>
              <a:rPr lang="en-US" sz="2000" dirty="0" smtClean="0"/>
              <a:t>One of the AP CSP courses being taught around the country</a:t>
            </a:r>
          </a:p>
          <a:p>
            <a:r>
              <a:rPr lang="en-US" sz="2000" dirty="0" smtClean="0"/>
              <a:t>CS 10 at Berkeley</a:t>
            </a:r>
          </a:p>
          <a:p>
            <a:r>
              <a:rPr lang="en-US" sz="2000" dirty="0" smtClean="0"/>
              <a:t>CS 1000 at Vanderbilt: brand new course based on BJC but adds hands-on distributed computing and computer networking units based on </a:t>
            </a:r>
            <a:r>
              <a:rPr lang="en-US" sz="2000" dirty="0" err="1" smtClean="0"/>
              <a:t>NetsBlox</a:t>
            </a:r>
            <a:endParaRPr lang="en-US" sz="2000" dirty="0" smtClean="0"/>
          </a:p>
        </p:txBody>
      </p:sp>
      <p:pic>
        <p:nvPicPr>
          <p:cNvPr id="3" name="Picture 2" descr="Screen Shot 2018-07-08 at 8.1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2832100" cy="1625600"/>
          </a:xfrm>
          <a:prstGeom prst="rect">
            <a:avLst/>
          </a:prstGeom>
        </p:spPr>
      </p:pic>
      <p:pic>
        <p:nvPicPr>
          <p:cNvPr id="5" name="Picture 4" descr="netsblox-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8200"/>
            <a:ext cx="188935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altLang="en-US" sz="2400" dirty="0" err="1" smtClean="0"/>
              <a:t>NetsBlox</a:t>
            </a:r>
            <a:r>
              <a:rPr lang="en-US" altLang="en-US" sz="2400" dirty="0" smtClean="0"/>
              <a:t> opens the internet for students’ programs </a:t>
            </a:r>
          </a:p>
          <a:p>
            <a:pPr lvl="1"/>
            <a:r>
              <a:rPr lang="en-US" altLang="en-US" sz="2000" dirty="0" smtClean="0"/>
              <a:t>Public data sources related to STEAM</a:t>
            </a:r>
          </a:p>
          <a:p>
            <a:pPr lvl="1"/>
            <a:r>
              <a:rPr lang="en-US" altLang="en-US" sz="2000" dirty="0" smtClean="0"/>
              <a:t>Distributed programming/communication</a:t>
            </a:r>
          </a:p>
          <a:p>
            <a:pPr lvl="1"/>
            <a:r>
              <a:rPr lang="en-US" altLang="en-US" sz="2000" dirty="0" smtClean="0"/>
              <a:t>Collaboration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More engaging increasing motivation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Allows for synergistic teaching of STEM and CT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High ceiling: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Can be used to teaching distributed programming from the basic concepts to advanced topics</a:t>
            </a:r>
          </a:p>
          <a:p>
            <a:r>
              <a:rPr lang="en-US" altLang="en-US" sz="2400" dirty="0" smtClean="0"/>
              <a:t>In-progress:</a:t>
            </a:r>
            <a:endParaRPr lang="en-US" altLang="en-US" sz="2400" dirty="0"/>
          </a:p>
          <a:p>
            <a:pPr lvl="1"/>
            <a:r>
              <a:rPr lang="en-US" altLang="en-US" sz="2000" dirty="0"/>
              <a:t>Additional services</a:t>
            </a:r>
          </a:p>
          <a:p>
            <a:pPr lvl="1"/>
            <a:r>
              <a:rPr lang="en-US" altLang="en-US" sz="2000" dirty="0"/>
              <a:t>Server roles</a:t>
            </a:r>
          </a:p>
          <a:p>
            <a:pPr lvl="1"/>
            <a:r>
              <a:rPr lang="en-US" altLang="en-US" sz="2000" dirty="0"/>
              <a:t>User-defined </a:t>
            </a:r>
            <a:r>
              <a:rPr lang="en-US" altLang="en-US" sz="2000" dirty="0" smtClean="0"/>
              <a:t>RPCs</a:t>
            </a:r>
            <a:endParaRPr lang="en-US" altLang="en-US" sz="2000" dirty="0"/>
          </a:p>
          <a:p>
            <a:endParaRPr lang="en-US" alt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Sponsors: National Science Foundation and</a:t>
            </a:r>
          </a:p>
          <a:p>
            <a:pPr marL="0" indent="0" algn="ctr">
              <a:buNone/>
            </a:pPr>
            <a:r>
              <a:rPr lang="en-US" dirty="0" smtClean="0"/>
              <a:t>Vanderbilt University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netsblox.org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https://</a:t>
            </a:r>
            <a:r>
              <a:rPr lang="en-US" sz="3600" b="1" dirty="0" err="1" smtClean="0">
                <a:solidFill>
                  <a:srgbClr val="FF0000"/>
                </a:solidFill>
              </a:rPr>
              <a:t>netsblox.org</a:t>
            </a:r>
            <a:r>
              <a:rPr lang="en-US" sz="3600" b="1" dirty="0" smtClean="0">
                <a:solidFill>
                  <a:srgbClr val="FF0000"/>
                </a:solidFill>
              </a:rPr>
              <a:t>/CSTA18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https://www.facebook.com/netsblox/</a:t>
            </a:r>
            <a:endParaRPr lang="en-US" dirty="0"/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4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distributed programming with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NetsBlox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NetsBlox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accounts and logging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in.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interactive 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eather app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(10 min)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 of other apps using online data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(Charts, Movies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etc.).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a 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room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entire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min)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additional distributed apps like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hared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hiteboard 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multi-player games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 of robotics and cyber security with </a:t>
            </a:r>
            <a:r>
              <a:rPr lang="en-US" sz="1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NetsBlox</a:t>
            </a:r>
            <a:endParaRPr lang="en-US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</a:t>
            </a:r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Collaboration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Code editing a la Google Docs</a:t>
            </a:r>
          </a:p>
          <a:p>
            <a:pPr lvl="1"/>
            <a:r>
              <a:rPr lang="en-US" altLang="en-US" sz="2000" dirty="0" smtClean="0"/>
              <a:t>Pair programming</a:t>
            </a:r>
          </a:p>
          <a:p>
            <a:pPr lvl="1"/>
            <a:r>
              <a:rPr lang="en-US" altLang="en-US" sz="2000" dirty="0" smtClean="0"/>
              <a:t>Group projects</a:t>
            </a:r>
          </a:p>
          <a:p>
            <a:r>
              <a:rPr lang="en-US" altLang="en-US" sz="2400" dirty="0" smtClean="0"/>
              <a:t>What is synchronized?</a:t>
            </a:r>
          </a:p>
          <a:p>
            <a:pPr lvl="1"/>
            <a:r>
              <a:rPr lang="en-US" altLang="en-US" sz="2000" dirty="0" smtClean="0"/>
              <a:t>Everything that does not change by running the program</a:t>
            </a:r>
          </a:p>
          <a:p>
            <a:pPr lvl="1"/>
            <a:r>
              <a:rPr lang="en-US" altLang="en-US" sz="2000" dirty="0" smtClean="0"/>
              <a:t>Sprites and scripts</a:t>
            </a:r>
          </a:p>
          <a:p>
            <a:r>
              <a:rPr lang="en-US" altLang="en-US" sz="2400" dirty="0" smtClean="0"/>
              <a:t>What is not synchronized?</a:t>
            </a:r>
          </a:p>
          <a:p>
            <a:pPr lvl="1"/>
            <a:r>
              <a:rPr lang="en-US" altLang="en-US" sz="2000" dirty="0"/>
              <a:t>Everything that </a:t>
            </a:r>
            <a:r>
              <a:rPr lang="en-US" altLang="en-US" sz="2000" dirty="0" smtClean="0"/>
              <a:t>change </a:t>
            </a:r>
            <a:r>
              <a:rPr lang="en-US" altLang="en-US" sz="2000" dirty="0"/>
              <a:t>by running the </a:t>
            </a:r>
            <a:r>
              <a:rPr lang="en-US" altLang="en-US" sz="2000" dirty="0" smtClean="0"/>
              <a:t>program</a:t>
            </a:r>
          </a:p>
          <a:p>
            <a:pPr lvl="1"/>
            <a:r>
              <a:rPr lang="en-US" altLang="en-US" sz="2000" dirty="0" smtClean="0"/>
              <a:t>The state of the stage and sprites (location, orientation, etc.)</a:t>
            </a:r>
          </a:p>
          <a:p>
            <a:pPr lvl="1"/>
            <a:r>
              <a:rPr lang="en-US" altLang="en-US" sz="2000" dirty="0" smtClean="0"/>
              <a:t>Variable values</a:t>
            </a:r>
            <a:endParaRPr lang="en-US" altLang="en-US" sz="2000" dirty="0"/>
          </a:p>
          <a:p>
            <a:r>
              <a:rPr lang="en-US" altLang="en-US" sz="2400" dirty="0" smtClean="0"/>
              <a:t>Users can work </a:t>
            </a:r>
            <a:r>
              <a:rPr lang="en-US" altLang="en-US" sz="2400" dirty="0" smtClean="0"/>
              <a:t>together on the program but each executes it on his/her computer independently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Distributed Programming Primitives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BF529D-3A32-42A9-AC52-045620FBF795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800600"/>
          </a:xfrm>
        </p:spPr>
        <p:txBody>
          <a:bodyPr/>
          <a:lstStyle/>
          <a:p>
            <a:r>
              <a:rPr lang="en-US" altLang="en-US" dirty="0" smtClean="0"/>
              <a:t>Simple abstractions: </a:t>
            </a:r>
          </a:p>
          <a:p>
            <a:pPr lvl="1"/>
            <a:r>
              <a:rPr lang="en-US" altLang="en-US" dirty="0" smtClean="0"/>
              <a:t>hide accidental </a:t>
            </a:r>
            <a:r>
              <a:rPr lang="en-US" altLang="en-US" dirty="0" smtClean="0"/>
              <a:t>complexities, </a:t>
            </a:r>
            <a:r>
              <a:rPr lang="en-US" altLang="en-US" dirty="0" smtClean="0"/>
              <a:t>but expose the fundamental concepts</a:t>
            </a:r>
          </a:p>
          <a:p>
            <a:r>
              <a:rPr lang="en-US" altLang="en-US" dirty="0" smtClean="0"/>
              <a:t>Abstractions:</a:t>
            </a:r>
          </a:p>
          <a:p>
            <a:pPr lvl="1"/>
            <a:r>
              <a:rPr lang="en-US" altLang="en-US" dirty="0"/>
              <a:t>Remote Procedure Calls (RPC)</a:t>
            </a:r>
          </a:p>
          <a:p>
            <a:pPr lvl="1"/>
            <a:r>
              <a:rPr lang="en-US" altLang="en-US" dirty="0" smtClean="0"/>
              <a:t>Message </a:t>
            </a:r>
            <a:r>
              <a:rPr lang="en-US" altLang="en-US" dirty="0" smtClean="0"/>
              <a:t>Passing</a:t>
            </a:r>
          </a:p>
          <a:p>
            <a:pPr lvl="1"/>
            <a:r>
              <a:rPr lang="en-US" altLang="en-US" dirty="0" smtClean="0"/>
              <a:t>Room</a:t>
            </a:r>
            <a:r>
              <a:rPr lang="en-US" altLang="en-US" dirty="0" smtClean="0"/>
              <a:t>: </a:t>
            </a:r>
          </a:p>
          <a:p>
            <a:pPr lvl="2"/>
            <a:r>
              <a:rPr lang="en-US" altLang="en-US" dirty="0" smtClean="0"/>
              <a:t>Comprised of multiple Roles</a:t>
            </a:r>
            <a:r>
              <a:rPr lang="en-US" altLang="en-US" dirty="0"/>
              <a:t> </a:t>
            </a:r>
            <a:r>
              <a:rPr lang="en-US" altLang="en-US" dirty="0" smtClean="0"/>
              <a:t>(subprojects running on a separate computers)</a:t>
            </a:r>
          </a:p>
        </p:txBody>
      </p:sp>
    </p:spTree>
    <p:extLst>
      <p:ext uri="{BB962C8B-B14F-4D97-AF65-F5344CB8AC3E}">
        <p14:creationId xmlns:p14="http://schemas.microsoft.com/office/powerpoint/2010/main" val="326745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Remote Procedure Calls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1981200"/>
          </a:xfrm>
        </p:spPr>
        <p:txBody>
          <a:bodyPr/>
          <a:lstStyle/>
          <a:p>
            <a:r>
              <a:rPr lang="en-US" altLang="en-US" sz="2400" dirty="0" smtClean="0"/>
              <a:t>RPC: call functions on the server</a:t>
            </a:r>
          </a:p>
          <a:p>
            <a:pPr lvl="1"/>
            <a:r>
              <a:rPr lang="en-US" altLang="en-US" sz="2000" dirty="0" smtClean="0"/>
              <a:t>Multiple input arguments</a:t>
            </a:r>
          </a:p>
          <a:p>
            <a:pPr lvl="1"/>
            <a:r>
              <a:rPr lang="en-US" altLang="en-US" sz="2000" dirty="0" smtClean="0"/>
              <a:t>One output argument</a:t>
            </a:r>
          </a:p>
          <a:p>
            <a:pPr lvl="1"/>
            <a:r>
              <a:rPr lang="en-US" altLang="en-US" sz="2000" dirty="0" smtClean="0"/>
              <a:t>Blocking call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167369-F72D-4E32-B1D8-B0028E93A5E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57200" y="4267200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Grouped into services that wrap various 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web APIs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Google Maps, weather, earthquake, </a:t>
            </a:r>
            <a:r>
              <a:rPr lang="en-US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museums, movies 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etc.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Game management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Tic Tac Toe, Battleship, Hangman,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51054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Let’s Get to Work!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67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Weather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Stage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Google maps background with zooming and panning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Sprite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Jumps to wherever the user clicks and displays current conditions with a weather icon and shows the name of the closest city and current temperature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Screen Shot 2018-07-07 at 11.1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85073"/>
            <a:ext cx="7391400" cy="38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A638-3EC4-421A-AF05-795FC9911B1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88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S">
  <a:themeElements>
    <a:clrScheme name="ISIS 4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FFFFF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2D00"/>
      </a:accent6>
      <a:hlink>
        <a:srgbClr val="CC9900"/>
      </a:hlink>
      <a:folHlink>
        <a:srgbClr val="FF9900"/>
      </a:folHlink>
    </a:clrScheme>
    <a:fontScheme name="ISI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ISIS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4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5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0000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12330</TotalTime>
  <Words>1263</Words>
  <Application>Microsoft Macintosh PowerPoint</Application>
  <PresentationFormat>On-screen Show (4:3)</PresentationFormat>
  <Paragraphs>238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ISIS</vt:lpstr>
      <vt:lpstr>Maps, Movies and Multi-Player Games: Collaborative Environment to Make Programming More Engaging  https://netsblox.org</vt:lpstr>
      <vt:lpstr>NetsBlox</vt:lpstr>
      <vt:lpstr>Workshop Agenda</vt:lpstr>
      <vt:lpstr>Collaboration</vt:lpstr>
      <vt:lpstr>Distributed Programming Primitives</vt:lpstr>
      <vt:lpstr>Remote Procedure Calls</vt:lpstr>
      <vt:lpstr>Let’s Get to Work!</vt:lpstr>
      <vt:lpstr>Interactive Weather App</vt:lpstr>
      <vt:lpstr>BREAK</vt:lpstr>
      <vt:lpstr>Additional Projects</vt:lpstr>
      <vt:lpstr>Message Passing</vt:lpstr>
      <vt:lpstr>The Room</vt:lpstr>
      <vt:lpstr>Addressing</vt:lpstr>
      <vt:lpstr>Simple Texting App</vt:lpstr>
      <vt:lpstr>Let’s Get to Work!</vt:lpstr>
      <vt:lpstr>Chat Room</vt:lpstr>
      <vt:lpstr>Chat Room Message Types</vt:lpstr>
      <vt:lpstr>Let’s Get to Work!</vt:lpstr>
      <vt:lpstr>BREAK</vt:lpstr>
      <vt:lpstr>Multi-Player Games</vt:lpstr>
      <vt:lpstr>And many more distributed apps…</vt:lpstr>
      <vt:lpstr>Robotics with a Difference</vt:lpstr>
      <vt:lpstr>Robot Demo</vt:lpstr>
      <vt:lpstr>Supported Services and Features</vt:lpstr>
      <vt:lpstr>Beauty and Joy of Computing</vt:lpstr>
      <vt:lpstr>Summary</vt:lpstr>
      <vt:lpstr>Questions?</vt:lpstr>
    </vt:vector>
  </TitlesOfParts>
  <Company>ISIS, 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sensing in WSNs</dc:title>
  <dc:creator>Akos Ledeczi</dc:creator>
  <cp:keywords>WSN ISIS "time synchronization, node localization</cp:keywords>
  <cp:lastModifiedBy>Akos Ledeczi</cp:lastModifiedBy>
  <cp:revision>260</cp:revision>
  <dcterms:created xsi:type="dcterms:W3CDTF">2005-09-27T20:07:50Z</dcterms:created>
  <dcterms:modified xsi:type="dcterms:W3CDTF">2018-07-08T16:32:39Z</dcterms:modified>
</cp:coreProperties>
</file>